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14"/>
  </p:notesMasterIdLst>
  <p:sldIdLst>
    <p:sldId id="256" r:id="rId2"/>
    <p:sldId id="257" r:id="rId3"/>
    <p:sldId id="321" r:id="rId4"/>
    <p:sldId id="294" r:id="rId5"/>
    <p:sldId id="298" r:id="rId6"/>
    <p:sldId id="299" r:id="rId7"/>
    <p:sldId id="307" r:id="rId8"/>
    <p:sldId id="322" r:id="rId9"/>
    <p:sldId id="323" r:id="rId10"/>
    <p:sldId id="326" r:id="rId11"/>
    <p:sldId id="325" r:id="rId12"/>
    <p:sldId id="32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5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707"/>
    <p:restoredTop sz="86089"/>
  </p:normalViewPr>
  <p:slideViewPr>
    <p:cSldViewPr snapToGrid="0">
      <p:cViewPr>
        <p:scale>
          <a:sx n="90" d="100"/>
          <a:sy n="90" d="100"/>
        </p:scale>
        <p:origin x="62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KKDD (Knowledge Discovery in Databases) </a:t>
            </a:r>
          </a:p>
        </p:txBody>
      </p:sp>
      <p:sp>
        <p:nvSpPr>
          <p:cNvPr id="4" name="Slide Number Placeholder 3"/>
          <p:cNvSpPr>
            <a:spLocks noGrp="1"/>
          </p:cNvSpPr>
          <p:nvPr>
            <p:ph type="sldNum" sz="quarter" idx="5"/>
          </p:nvPr>
        </p:nvSpPr>
        <p:spPr/>
        <p:txBody>
          <a:bodyPr/>
          <a:lstStyle/>
          <a:p>
            <a:fld id="{E666506D-5C9B-294C-B2AE-15ACE8B5B9F7}" type="slidenum">
              <a:rPr lang="en-US" smtClean="0"/>
              <a:t>8</a:t>
            </a:fld>
            <a:endParaRPr lang="en-US"/>
          </a:p>
        </p:txBody>
      </p:sp>
    </p:spTree>
    <p:extLst>
      <p:ext uri="{BB962C8B-B14F-4D97-AF65-F5344CB8AC3E}">
        <p14:creationId xmlns:p14="http://schemas.microsoft.com/office/powerpoint/2010/main" val="48391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visualizing data collected from aggregated history usage logs. The panel on the left provides a list of database fields. Fields can be dragged onto visual encoding shelves in the workspace on the right to create visualizations. Multiple worksheets are supported, indicated by the named tabs underneath the visualization. The panel along the bottom shows an analysis history viewer, currently providing an overview of the current state of each worksheet. A tooltip provides details-on-demand for the selected history item. </a:t>
            </a:r>
          </a:p>
        </p:txBody>
      </p:sp>
      <p:sp>
        <p:nvSpPr>
          <p:cNvPr id="4" name="Slide Number Placeholder 3"/>
          <p:cNvSpPr>
            <a:spLocks noGrp="1"/>
          </p:cNvSpPr>
          <p:nvPr>
            <p:ph type="sldNum" sz="quarter" idx="5"/>
          </p:nvPr>
        </p:nvSpPr>
        <p:spPr/>
        <p:txBody>
          <a:bodyPr/>
          <a:lstStyle/>
          <a:p>
            <a:fld id="{E666506D-5C9B-294C-B2AE-15ACE8B5B9F7}" type="slidenum">
              <a:rPr lang="en-US" smtClean="0"/>
              <a:t>9</a:t>
            </a:fld>
            <a:endParaRPr lang="en-US"/>
          </a:p>
        </p:txBody>
      </p:sp>
    </p:spTree>
    <p:extLst>
      <p:ext uri="{BB962C8B-B14F-4D97-AF65-F5344CB8AC3E}">
        <p14:creationId xmlns:p14="http://schemas.microsoft.com/office/powerpoint/2010/main" val="377687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8/27/24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8/27/24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Visual Analytics– Provenance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Analytic Provenance?</a:t>
            </a:r>
          </a:p>
        </p:txBody>
      </p:sp>
      <p:sp>
        <p:nvSpPr>
          <p:cNvPr id="3" name="Content Placeholder 2"/>
          <p:cNvSpPr>
            <a:spLocks noGrp="1"/>
          </p:cNvSpPr>
          <p:nvPr>
            <p:ph idx="1"/>
          </p:nvPr>
        </p:nvSpPr>
        <p:spPr/>
        <p:txBody>
          <a:bodyPr anchor="t">
            <a:normAutofit/>
          </a:bodyPr>
          <a:lstStyle/>
          <a:p>
            <a:pPr marL="0" indent="0">
              <a:buNone/>
            </a:pPr>
            <a:r>
              <a:rPr lang="en-US" sz="2400" dirty="0"/>
              <a:t>As an </a:t>
            </a:r>
            <a:r>
              <a:rPr lang="en-US" sz="2400" b="1" i="1" dirty="0"/>
              <a:t>ad hoc </a:t>
            </a:r>
            <a:r>
              <a:rPr lang="en-US" sz="2400" dirty="0"/>
              <a:t>analysis (that is, in real time), determine a user’s “analytical needs”:</a:t>
            </a:r>
          </a:p>
          <a:p>
            <a:pPr marL="857250" lvl="1" indent="-457200">
              <a:buFont typeface="Arial" pitchFamily="34" charset="0"/>
              <a:buChar char="•"/>
            </a:pPr>
            <a:r>
              <a:rPr lang="en-US" sz="2400" dirty="0"/>
              <a:t>Analysis of search space: what data space has the user explored (and not explored)?</a:t>
            </a:r>
          </a:p>
        </p:txBody>
      </p:sp>
      <p:pic>
        <p:nvPicPr>
          <p:cNvPr id="5" name="InfoVis-127">
            <a:hlinkClick r:id="" action="ppaction://media"/>
            <a:extLst>
              <a:ext uri="{FF2B5EF4-FFF2-40B4-BE49-F238E27FC236}">
                <a16:creationId xmlns:a16="http://schemas.microsoft.com/office/drawing/2014/main" id="{D795F4CE-8CBE-371D-7788-A0C70D2A92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73236" y="2401598"/>
            <a:ext cx="6885710" cy="387321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1DDF7055-1D78-62CE-468E-B70003563D61}"/>
              </a:ext>
            </a:extLst>
          </p:cNvPr>
          <p:cNvSpPr txBox="1"/>
          <p:nvPr/>
        </p:nvSpPr>
        <p:spPr>
          <a:xfrm>
            <a:off x="3503981" y="6317673"/>
            <a:ext cx="8360237" cy="369332"/>
          </a:xfrm>
          <a:prstGeom prst="rect">
            <a:avLst/>
          </a:prstGeom>
          <a:noFill/>
        </p:spPr>
        <p:txBody>
          <a:bodyPr wrap="none" rtlCol="0">
            <a:spAutoFit/>
          </a:bodyPr>
          <a:lstStyle/>
          <a:p>
            <a:r>
              <a:rPr lang="en-US" dirty="0" err="1"/>
              <a:t>HindSight</a:t>
            </a:r>
            <a:r>
              <a:rPr lang="en-US" dirty="0"/>
              <a:t>: Encouraging Exploration and Engagement in Data Visualization. Feng et al.</a:t>
            </a:r>
          </a:p>
        </p:txBody>
      </p:sp>
    </p:spTree>
    <p:extLst>
      <p:ext uri="{BB962C8B-B14F-4D97-AF65-F5344CB8AC3E}">
        <p14:creationId xmlns:p14="http://schemas.microsoft.com/office/powerpoint/2010/main" val="176419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Analytic Provenance?</a:t>
            </a:r>
          </a:p>
        </p:txBody>
      </p:sp>
      <p:sp>
        <p:nvSpPr>
          <p:cNvPr id="3" name="Content Placeholder 2"/>
          <p:cNvSpPr>
            <a:spLocks noGrp="1"/>
          </p:cNvSpPr>
          <p:nvPr>
            <p:ph idx="1"/>
          </p:nvPr>
        </p:nvSpPr>
        <p:spPr/>
        <p:txBody>
          <a:bodyPr anchor="t">
            <a:normAutofit/>
          </a:bodyPr>
          <a:lstStyle/>
          <a:p>
            <a:pPr marL="0" indent="0">
              <a:buNone/>
            </a:pPr>
            <a:r>
              <a:rPr lang="en-US" sz="2400" dirty="0"/>
              <a:t>As an </a:t>
            </a:r>
            <a:r>
              <a:rPr lang="en-US" sz="2400" b="1" i="1" dirty="0"/>
              <a:t>ad hoc </a:t>
            </a:r>
            <a:r>
              <a:rPr lang="en-US" sz="2400" dirty="0"/>
              <a:t>analysis (that is, in real time), determine a user’s “analytical needs”:</a:t>
            </a:r>
          </a:p>
          <a:p>
            <a:pPr marL="857250" lvl="1" indent="-457200">
              <a:buFont typeface="Arial" pitchFamily="34" charset="0"/>
              <a:buChar char="•"/>
            </a:pPr>
            <a:r>
              <a:rPr lang="en-US" sz="2400" dirty="0"/>
              <a:t>Analysis of bias: is the user favoring some hypothesis and ignoring evidence?</a:t>
            </a:r>
          </a:p>
        </p:txBody>
      </p:sp>
      <p:sp>
        <p:nvSpPr>
          <p:cNvPr id="4" name="TextBox 3">
            <a:extLst>
              <a:ext uri="{FF2B5EF4-FFF2-40B4-BE49-F238E27FC236}">
                <a16:creationId xmlns:a16="http://schemas.microsoft.com/office/drawing/2014/main" id="{3F413BE4-BE80-5CBF-55F4-B2419F4BA7A0}"/>
              </a:ext>
            </a:extLst>
          </p:cNvPr>
          <p:cNvSpPr txBox="1"/>
          <p:nvPr/>
        </p:nvSpPr>
        <p:spPr>
          <a:xfrm>
            <a:off x="3503981" y="6317673"/>
            <a:ext cx="8688019" cy="369332"/>
          </a:xfrm>
          <a:prstGeom prst="rect">
            <a:avLst/>
          </a:prstGeom>
          <a:noFill/>
        </p:spPr>
        <p:txBody>
          <a:bodyPr wrap="none" rtlCol="0">
            <a:spAutoFit/>
          </a:bodyPr>
          <a:lstStyle/>
          <a:p>
            <a:r>
              <a:rPr lang="en-US" dirty="0"/>
              <a:t>Left, Right, and Gender: Exploring Interaction Traces to Mitigate Human Biases. Wall et al. </a:t>
            </a:r>
          </a:p>
        </p:txBody>
      </p:sp>
      <p:pic>
        <p:nvPicPr>
          <p:cNvPr id="5" name="left-right-gender">
            <a:hlinkClick r:id="" action="ppaction://media"/>
            <a:extLst>
              <a:ext uri="{FF2B5EF4-FFF2-40B4-BE49-F238E27FC236}">
                <a16:creationId xmlns:a16="http://schemas.microsoft.com/office/drawing/2014/main" id="{9682ABE7-1398-57EC-0BC9-5A0ABDBD41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55056" y="2380921"/>
            <a:ext cx="6929412" cy="3936752"/>
          </a:xfrm>
          <a:prstGeom prst="rect">
            <a:avLst/>
          </a:prstGeom>
        </p:spPr>
      </p:pic>
    </p:spTree>
    <p:extLst>
      <p:ext uri="{BB962C8B-B14F-4D97-AF65-F5344CB8AC3E}">
        <p14:creationId xmlns:p14="http://schemas.microsoft.com/office/powerpoint/2010/main" val="47503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5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Content Placeholder 2"/>
          <p:cNvSpPr>
            <a:spLocks noGrp="1"/>
          </p:cNvSpPr>
          <p:nvPr>
            <p:ph idx="1"/>
          </p:nvPr>
        </p:nvSpPr>
        <p:spPr/>
        <p:txBody>
          <a:bodyPr anchor="t">
            <a:normAutofit/>
          </a:bodyPr>
          <a:lstStyle/>
          <a:p>
            <a:pPr marL="0" indent="0">
              <a:buNone/>
            </a:pPr>
            <a:r>
              <a:rPr lang="en-US" sz="2400" dirty="0"/>
              <a:t>Check the course website for today’s lab </a:t>
            </a:r>
          </a:p>
        </p:txBody>
      </p:sp>
    </p:spTree>
    <p:extLst>
      <p:ext uri="{BB962C8B-B14F-4D97-AF65-F5344CB8AC3E}">
        <p14:creationId xmlns:p14="http://schemas.microsoft.com/office/powerpoint/2010/main" val="4177441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marL="355600"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400" dirty="0">
                <a:cs typeface="Arial"/>
              </a:rPr>
              <a:t>What is provenance?</a:t>
            </a:r>
          </a:p>
          <a:p>
            <a:pPr marL="355600"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400" dirty="0">
                <a:cs typeface="Arial"/>
              </a:rPr>
              <a:t>Why are we interested?</a:t>
            </a:r>
          </a:p>
        </p:txBody>
      </p:sp>
    </p:spTree>
    <p:extLst>
      <p:ext uri="{BB962C8B-B14F-4D97-AF65-F5344CB8AC3E}">
        <p14:creationId xmlns:p14="http://schemas.microsoft.com/office/powerpoint/2010/main" val="1085546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Motivation:</a:t>
            </a:r>
            <a:br>
              <a:rPr lang="en-US" dirty="0"/>
            </a:br>
            <a:r>
              <a:rPr lang="en-US" dirty="0"/>
              <a:t>What is in a User’s Interactions?</a:t>
            </a:r>
          </a:p>
        </p:txBody>
      </p:sp>
      <p:sp>
        <p:nvSpPr>
          <p:cNvPr id="5" name="Content Placeholder 4"/>
          <p:cNvSpPr>
            <a:spLocks noGrp="1"/>
          </p:cNvSpPr>
          <p:nvPr>
            <p:ph idx="1"/>
          </p:nvPr>
        </p:nvSpPr>
        <p:spPr>
          <a:xfrm>
            <a:off x="3532909" y="3562238"/>
            <a:ext cx="8305800" cy="2239963"/>
          </a:xfrm>
        </p:spPr>
        <p:txBody>
          <a:bodyPr>
            <a:normAutofit/>
          </a:bodyPr>
          <a:lstStyle/>
          <a:p>
            <a:r>
              <a:rPr lang="en-US" sz="2400" dirty="0"/>
              <a:t>Types of Human-Visualization Interactions</a:t>
            </a:r>
          </a:p>
          <a:p>
            <a:pPr lvl="1"/>
            <a:r>
              <a:rPr lang="en-US" sz="2400" dirty="0"/>
              <a:t>Text editing (input heavy, little output)</a:t>
            </a:r>
          </a:p>
          <a:p>
            <a:pPr lvl="1"/>
            <a:r>
              <a:rPr lang="en-US" sz="2400" dirty="0"/>
              <a:t>Browsing, watching a movie (output heavy, little input)</a:t>
            </a:r>
          </a:p>
          <a:p>
            <a:pPr lvl="1"/>
            <a:r>
              <a:rPr lang="en-US" sz="2400" dirty="0"/>
              <a:t>Visual Analysis (closer to 50-50)</a:t>
            </a:r>
          </a:p>
        </p:txBody>
      </p:sp>
      <p:pic>
        <p:nvPicPr>
          <p:cNvPr id="6" name="Picture 2"/>
          <p:cNvPicPr>
            <a:picLocks noChangeAspect="1" noChangeArrowheads="1"/>
          </p:cNvPicPr>
          <p:nvPr/>
        </p:nvPicPr>
        <p:blipFill>
          <a:blip r:embed="rId2"/>
          <a:srcRect/>
          <a:stretch>
            <a:fillRect/>
          </a:stretch>
        </p:blipFill>
        <p:spPr bwMode="auto">
          <a:xfrm>
            <a:off x="3532909" y="1352437"/>
            <a:ext cx="2819400" cy="1709830"/>
          </a:xfrm>
          <a:prstGeom prst="rect">
            <a:avLst/>
          </a:prstGeom>
          <a:noFill/>
          <a:ln w="9525">
            <a:solidFill>
              <a:schemeClr val="accent1">
                <a:shade val="50000"/>
              </a:schemeClr>
            </a:solidFill>
            <a:miter lim="800000"/>
            <a:headEnd/>
            <a:tailEnd/>
          </a:ln>
          <a:effectLst/>
        </p:spPr>
      </p:pic>
      <p:sp>
        <p:nvSpPr>
          <p:cNvPr id="7" name="Rounded Rectangle 6"/>
          <p:cNvSpPr/>
          <p:nvPr/>
        </p:nvSpPr>
        <p:spPr>
          <a:xfrm>
            <a:off x="6885709" y="1733437"/>
            <a:ext cx="16002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sp>
        <p:nvSpPr>
          <p:cNvPr id="8" name="Rounded Rectangle 7"/>
          <p:cNvSpPr/>
          <p:nvPr/>
        </p:nvSpPr>
        <p:spPr>
          <a:xfrm>
            <a:off x="9857509" y="1733437"/>
            <a:ext cx="12192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Human</a:t>
            </a:r>
          </a:p>
        </p:txBody>
      </p:sp>
      <p:sp>
        <p:nvSpPr>
          <p:cNvPr id="11" name="Right Arrow 10"/>
          <p:cNvSpPr/>
          <p:nvPr/>
        </p:nvSpPr>
        <p:spPr>
          <a:xfrm>
            <a:off x="8638309" y="2343037"/>
            <a:ext cx="1143000" cy="685800"/>
          </a:xfrm>
          <a:prstGeom prst="rightArrow">
            <a:avLst>
              <a:gd name="adj1" fmla="val 50000"/>
              <a:gd name="adj2" fmla="val 7633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p:txBody>
      </p:sp>
      <p:sp>
        <p:nvSpPr>
          <p:cNvPr id="13" name="Left Arrow 12"/>
          <p:cNvSpPr/>
          <p:nvPr/>
        </p:nvSpPr>
        <p:spPr>
          <a:xfrm>
            <a:off x="8562109" y="1657237"/>
            <a:ext cx="1143000" cy="609600"/>
          </a:xfrm>
          <a:prstGeom prst="leftArrow">
            <a:avLst>
              <a:gd name="adj1" fmla="val 50000"/>
              <a:gd name="adj2" fmla="val 8148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a:t>
            </a:r>
          </a:p>
        </p:txBody>
      </p:sp>
      <p:sp>
        <p:nvSpPr>
          <p:cNvPr id="14" name="TextBox 13"/>
          <p:cNvSpPr txBox="1"/>
          <p:nvPr/>
        </p:nvSpPr>
        <p:spPr>
          <a:xfrm>
            <a:off x="8104910" y="1123837"/>
            <a:ext cx="2258119" cy="369332"/>
          </a:xfrm>
          <a:prstGeom prst="rect">
            <a:avLst/>
          </a:prstGeom>
          <a:noFill/>
        </p:spPr>
        <p:txBody>
          <a:bodyPr wrap="none" rtlCol="0">
            <a:spAutoFit/>
          </a:bodyPr>
          <a:lstStyle/>
          <a:p>
            <a:r>
              <a:rPr lang="en-US" dirty="0"/>
              <a:t>Keyboard, Mouse, etc</a:t>
            </a:r>
          </a:p>
        </p:txBody>
      </p:sp>
      <p:sp>
        <p:nvSpPr>
          <p:cNvPr id="15" name="TextBox 14"/>
          <p:cNvSpPr txBox="1"/>
          <p:nvPr/>
        </p:nvSpPr>
        <p:spPr>
          <a:xfrm>
            <a:off x="8257310" y="3181237"/>
            <a:ext cx="1827103" cy="369332"/>
          </a:xfrm>
          <a:prstGeom prst="rect">
            <a:avLst/>
          </a:prstGeom>
          <a:noFill/>
        </p:spPr>
        <p:txBody>
          <a:bodyPr wrap="none" rtlCol="0">
            <a:spAutoFit/>
          </a:bodyPr>
          <a:lstStyle/>
          <a:p>
            <a:r>
              <a:rPr lang="en-US" dirty="0"/>
              <a:t>Images (monitor)</a:t>
            </a:r>
          </a:p>
        </p:txBody>
      </p:sp>
      <p:sp>
        <p:nvSpPr>
          <p:cNvPr id="19" name="Oval 18"/>
          <p:cNvSpPr/>
          <p:nvPr/>
        </p:nvSpPr>
        <p:spPr>
          <a:xfrm>
            <a:off x="4447309" y="2114437"/>
            <a:ext cx="1143000" cy="990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990109" y="1352437"/>
            <a:ext cx="1295400" cy="990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01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xit" presetSubtype="0" fill="hold" grpId="1" nodeType="withEffect">
                                  <p:stCondLst>
                                    <p:cond delay="0"/>
                                  </p:stCondLst>
                                  <p:childTnLst>
                                    <p:animEffect transition="out" filter="fade">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3" presetClass="emph" presetSubtype="2" fill="hold" nodeType="clickEffect">
                                  <p:stCondLst>
                                    <p:cond delay="0"/>
                                  </p:stCondLst>
                                  <p:childTnLst>
                                    <p:animClr clrSpc="rgb" dir="cw">
                                      <p:cBhvr override="childStyle">
                                        <p:cTn id="48" dur="500" fill="hold"/>
                                        <p:tgtEl>
                                          <p:spTgt spid="5">
                                            <p:txEl>
                                              <p:pRg st="0" end="0"/>
                                            </p:txEl>
                                          </p:spTgt>
                                        </p:tgtEl>
                                        <p:attrNameLst>
                                          <p:attrName>style.color</p:attrName>
                                        </p:attrNameLst>
                                      </p:cBhvr>
                                      <p:to>
                                        <a:schemeClr val="tx1"/>
                                      </p:to>
                                    </p:animClr>
                                  </p:childTnLst>
                                </p:cTn>
                              </p:par>
                              <p:par>
                                <p:cTn id="49" presetID="3" presetClass="emph" presetSubtype="2" fill="hold" nodeType="withEffect">
                                  <p:stCondLst>
                                    <p:cond delay="0"/>
                                  </p:stCondLst>
                                  <p:childTnLst>
                                    <p:animClr clrSpc="rgb" dir="cw">
                                      <p:cBhvr override="childStyle">
                                        <p:cTn id="50" dur="500" fill="hold"/>
                                        <p:tgtEl>
                                          <p:spTgt spid="5">
                                            <p:txEl>
                                              <p:pRg st="1" end="1"/>
                                            </p:txEl>
                                          </p:spTgt>
                                        </p:tgtEl>
                                        <p:attrNameLst>
                                          <p:attrName>style.color</p:attrName>
                                        </p:attrNameLst>
                                      </p:cBhvr>
                                      <p:to>
                                        <a:schemeClr val="tx1"/>
                                      </p:to>
                                    </p:animClr>
                                  </p:childTnLst>
                                </p:cTn>
                              </p:par>
                              <p:par>
                                <p:cTn id="51" presetID="3" presetClass="emph" presetSubtype="2" fill="hold" nodeType="withEffect">
                                  <p:stCondLst>
                                    <p:cond delay="0"/>
                                  </p:stCondLst>
                                  <p:childTnLst>
                                    <p:animClr clrSpc="rgb" dir="cw">
                                      <p:cBhvr override="childStyle">
                                        <p:cTn id="52" dur="500" fill="hold"/>
                                        <p:tgtEl>
                                          <p:spTgt spid="5">
                                            <p:txEl>
                                              <p:pRg st="2" end="2"/>
                                            </p:txEl>
                                          </p:spTgt>
                                        </p:tgtEl>
                                        <p:attrNameLst>
                                          <p:attrName>style.color</p:attrName>
                                        </p:attrNameLst>
                                      </p:cBhvr>
                                      <p:to>
                                        <a:schemeClr val="tx1"/>
                                      </p:to>
                                    </p:animClr>
                                  </p:childTnLst>
                                </p:cTn>
                              </p:par>
                              <p:par>
                                <p:cTn id="53" presetID="3" presetClass="emph" presetSubtype="2" fill="hold" nodeType="withEffect">
                                  <p:stCondLst>
                                    <p:cond delay="0"/>
                                  </p:stCondLst>
                                  <p:childTnLst>
                                    <p:animClr clrSpc="rgb" dir="cw">
                                      <p:cBhvr override="childStyle">
                                        <p:cTn id="54" dur="500" fill="hold"/>
                                        <p:tgtEl>
                                          <p:spTgt spid="5">
                                            <p:txEl>
                                              <p:pRg st="3" end="3"/>
                                            </p:txEl>
                                          </p:spTgt>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3" grpId="0" animBg="1"/>
      <p:bldP spid="14" grpId="0"/>
      <p:bldP spid="15" grpId="0"/>
      <p:bldP spid="19" grpId="0" animBg="1"/>
      <p:bldP spid="19" grpId="1" animBg="1"/>
      <p:bldP spid="20" grpId="0" animBg="1"/>
      <p:bldP spid="2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 Definitions</a:t>
            </a:r>
          </a:p>
        </p:txBody>
      </p:sp>
      <p:sp>
        <p:nvSpPr>
          <p:cNvPr id="3" name="Content Placeholder 2"/>
          <p:cNvSpPr>
            <a:spLocks noGrp="1"/>
          </p:cNvSpPr>
          <p:nvPr>
            <p:ph idx="1"/>
          </p:nvPr>
        </p:nvSpPr>
        <p:spPr/>
        <p:txBody>
          <a:bodyPr>
            <a:normAutofit/>
          </a:bodyPr>
          <a:lstStyle/>
          <a:p>
            <a:pPr marL="457200" indent="-457200">
              <a:buFont typeface="Arial" pitchFamily="34" charset="0"/>
              <a:buChar char="•"/>
            </a:pPr>
            <a:r>
              <a:rPr lang="en-US" sz="2400" dirty="0"/>
              <a:t>Provenance (according to Webster): </a:t>
            </a:r>
          </a:p>
          <a:p>
            <a:pPr marL="914400" lvl="1" indent="-514350">
              <a:buFont typeface="+mj-lt"/>
              <a:buAutoNum type="arabicPeriod"/>
            </a:pPr>
            <a:r>
              <a:rPr lang="en-US" sz="2400" dirty="0"/>
              <a:t>origin, source</a:t>
            </a:r>
          </a:p>
          <a:p>
            <a:pPr marL="914400" lvl="1" indent="-514350">
              <a:buFont typeface="+mj-lt"/>
              <a:buAutoNum type="arabicPeriod"/>
            </a:pPr>
            <a:r>
              <a:rPr lang="en-US" sz="2400" dirty="0"/>
              <a:t>the history of ownership of a valued object or work of art or literature</a:t>
            </a:r>
          </a:p>
          <a:p>
            <a:pPr marL="914400" lvl="1" indent="-514350">
              <a:buFont typeface="Arial" pitchFamily="34" charset="0"/>
              <a:buChar char="•"/>
            </a:pPr>
            <a:endParaRPr lang="en-US" sz="2400" dirty="0"/>
          </a:p>
          <a:p>
            <a:pPr marL="514350" indent="-514350">
              <a:buFont typeface="Arial" pitchFamily="34" charset="0"/>
              <a:buChar char="•"/>
            </a:pPr>
            <a:r>
              <a:rPr lang="en-US" sz="2400" dirty="0"/>
              <a:t>Example: Has anyone traced the </a:t>
            </a:r>
            <a:r>
              <a:rPr lang="en-US" sz="2400" i="1" dirty="0"/>
              <a:t>provenances</a:t>
            </a:r>
            <a:r>
              <a:rPr lang="en-US" sz="2400" dirty="0"/>
              <a:t> of these paintings?</a:t>
            </a:r>
          </a:p>
        </p:txBody>
      </p:sp>
    </p:spTree>
    <p:extLst>
      <p:ext uri="{BB962C8B-B14F-4D97-AF65-F5344CB8AC3E}">
        <p14:creationId xmlns:p14="http://schemas.microsoft.com/office/powerpoint/2010/main" val="3564026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Provenance: Computer Science</a:t>
            </a:r>
          </a:p>
        </p:txBody>
      </p:sp>
      <p:sp>
        <p:nvSpPr>
          <p:cNvPr id="3" name="Content Placeholder 2"/>
          <p:cNvSpPr>
            <a:spLocks noGrp="1"/>
          </p:cNvSpPr>
          <p:nvPr>
            <p:ph idx="1"/>
          </p:nvPr>
        </p:nvSpPr>
        <p:spPr/>
        <p:txBody>
          <a:bodyPr>
            <a:normAutofit/>
          </a:bodyPr>
          <a:lstStyle/>
          <a:p>
            <a:pPr marL="457200" indent="-457200">
              <a:buFont typeface="Arial" pitchFamily="34" charset="0"/>
              <a:buChar char="•"/>
            </a:pPr>
            <a:r>
              <a:rPr lang="en-US" sz="2400" dirty="0"/>
              <a:t>Examples in CS relating to provenance:</a:t>
            </a:r>
          </a:p>
          <a:p>
            <a:pPr marL="857250" lvl="1" indent="-457200">
              <a:buFont typeface="Arial" pitchFamily="34" charset="0"/>
              <a:buChar char="•"/>
            </a:pPr>
            <a:r>
              <a:rPr lang="en-US" sz="2400" dirty="0"/>
              <a:t>Undo / Redo</a:t>
            </a:r>
          </a:p>
          <a:p>
            <a:pPr marL="857250" lvl="1" indent="-457200">
              <a:buFont typeface="Arial" pitchFamily="34" charset="0"/>
              <a:buChar char="•"/>
            </a:pPr>
            <a:r>
              <a:rPr lang="en-US" sz="2400" dirty="0"/>
              <a:t>Diff / Revision history</a:t>
            </a:r>
          </a:p>
          <a:p>
            <a:pPr marL="857250" lvl="1" indent="-457200">
              <a:buFont typeface="Arial" pitchFamily="34" charset="0"/>
              <a:buChar char="•"/>
            </a:pPr>
            <a:r>
              <a:rPr lang="en-US" sz="2400" dirty="0"/>
              <a:t>History logging (e.g., Wikipedia)</a:t>
            </a:r>
          </a:p>
          <a:p>
            <a:pPr marL="857250" lvl="1" indent="-457200">
              <a:buFont typeface="Arial" pitchFamily="34" charset="0"/>
              <a:buChar char="•"/>
            </a:pPr>
            <a:r>
              <a:rPr lang="en-US" sz="2400" dirty="0"/>
              <a:t>Interaction logging</a:t>
            </a:r>
          </a:p>
          <a:p>
            <a:pPr marL="857250" lvl="1" indent="-457200">
              <a:buFont typeface="Arial" pitchFamily="34" charset="0"/>
              <a:buChar char="•"/>
            </a:pPr>
            <a:r>
              <a:rPr lang="en-US" sz="2400" dirty="0"/>
              <a:t>Data annotation</a:t>
            </a:r>
          </a:p>
          <a:p>
            <a:pPr marL="857250" lvl="1" indent="-457200">
              <a:buFont typeface="Arial" pitchFamily="34" charset="0"/>
              <a:buChar char="•"/>
            </a:pPr>
            <a:r>
              <a:rPr lang="en-US" sz="2400" dirty="0"/>
              <a:t>Database queries and results (Oracle Flashback)</a:t>
            </a:r>
          </a:p>
          <a:p>
            <a:pPr marL="857250" lvl="1" indent="-457200">
              <a:buFont typeface="Arial" pitchFamily="34" charset="0"/>
              <a:buChar char="•"/>
            </a:pPr>
            <a:r>
              <a:rPr lang="en-US" sz="2400" dirty="0"/>
              <a:t>Screen capturing?</a:t>
            </a:r>
          </a:p>
          <a:p>
            <a:pPr marL="857250" lvl="1" indent="-457200">
              <a:buFont typeface="Arial" pitchFamily="34" charset="0"/>
              <a:buChar char="•"/>
            </a:pPr>
            <a:r>
              <a:rPr lang="en-US" sz="2400" dirty="0"/>
              <a:t>Knowledge management</a:t>
            </a:r>
          </a:p>
          <a:p>
            <a:pPr marL="857250" lvl="1" indent="-457200">
              <a:buFont typeface="Arial" pitchFamily="34" charset="0"/>
              <a:buChar char="•"/>
            </a:pPr>
            <a:r>
              <a:rPr lang="en-US" sz="2400" dirty="0"/>
              <a:t>Etc.</a:t>
            </a:r>
          </a:p>
        </p:txBody>
      </p:sp>
    </p:spTree>
    <p:extLst>
      <p:ext uri="{BB962C8B-B14F-4D97-AF65-F5344CB8AC3E}">
        <p14:creationId xmlns:p14="http://schemas.microsoft.com/office/powerpoint/2010/main" val="2858926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“Analytic Provenance”?</a:t>
            </a:r>
          </a:p>
        </p:txBody>
      </p:sp>
      <p:sp>
        <p:nvSpPr>
          <p:cNvPr id="3" name="Content Placeholder 2"/>
          <p:cNvSpPr>
            <a:spLocks noGrp="1"/>
          </p:cNvSpPr>
          <p:nvPr>
            <p:ph idx="1"/>
          </p:nvPr>
        </p:nvSpPr>
        <p:spPr/>
        <p:txBody>
          <a:bodyPr>
            <a:normAutofit/>
          </a:bodyPr>
          <a:lstStyle/>
          <a:p>
            <a:pPr marL="457200" indent="-457200">
              <a:buFont typeface="Arial" pitchFamily="34" charset="0"/>
              <a:buChar char="•"/>
            </a:pPr>
            <a:r>
              <a:rPr lang="en-US" sz="2400" dirty="0"/>
              <a:t>Analytic Provenance (AP): similar to workflow, is the provenance of the analysis (the steps of the analysis).  This includes:</a:t>
            </a:r>
          </a:p>
          <a:p>
            <a:pPr marL="857250" lvl="1" indent="-457200">
              <a:buFont typeface="Arial" pitchFamily="34" charset="0"/>
              <a:buChar char="•"/>
            </a:pPr>
            <a:r>
              <a:rPr lang="en-US" sz="2400" dirty="0"/>
              <a:t>The record of the data and data manipulation</a:t>
            </a:r>
          </a:p>
          <a:p>
            <a:pPr marL="857250" lvl="1" indent="-457200">
              <a:buFont typeface="Arial" pitchFamily="34" charset="0"/>
              <a:buChar char="•"/>
            </a:pPr>
            <a:r>
              <a:rPr lang="en-US" sz="2400" dirty="0"/>
              <a:t>The record of the user’s interactions</a:t>
            </a:r>
          </a:p>
          <a:p>
            <a:pPr marL="857250" lvl="1" indent="-457200">
              <a:buFont typeface="Arial" pitchFamily="34" charset="0"/>
              <a:buChar char="•"/>
            </a:pPr>
            <a:r>
              <a:rPr lang="en-US" sz="2400" dirty="0"/>
              <a:t>The record of what the user sees</a:t>
            </a:r>
          </a:p>
          <a:p>
            <a:pPr marL="857250" lvl="1" indent="-457200">
              <a:buFont typeface="Arial" pitchFamily="34" charset="0"/>
              <a:buChar char="•"/>
            </a:pPr>
            <a:r>
              <a:rPr lang="en-US" sz="2400" dirty="0"/>
              <a:t>The record of the computational products (both the visualization and the data)</a:t>
            </a:r>
          </a:p>
          <a:p>
            <a:pPr marL="857250" lvl="1" indent="-457200">
              <a:buFont typeface="Arial" pitchFamily="34" charset="0"/>
              <a:buChar char="•"/>
            </a:pPr>
            <a:r>
              <a:rPr lang="en-US" sz="2400" dirty="0"/>
              <a:t>The record of the user’s analysis results</a:t>
            </a:r>
          </a:p>
          <a:p>
            <a:pPr marL="2628900" lvl="5" indent="-457200"/>
            <a:endParaRPr lang="en-US" sz="2400" dirty="0"/>
          </a:p>
          <a:p>
            <a:pPr marL="457200" indent="-457200">
              <a:buFont typeface="Arial" pitchFamily="34" charset="0"/>
              <a:buChar char="•"/>
            </a:pPr>
            <a:endParaRPr lang="en-US" sz="2400" dirty="0"/>
          </a:p>
        </p:txBody>
      </p:sp>
    </p:spTree>
    <p:extLst>
      <p:ext uri="{BB962C8B-B14F-4D97-AF65-F5344CB8AC3E}">
        <p14:creationId xmlns:p14="http://schemas.microsoft.com/office/powerpoint/2010/main" val="1888340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Analytic Provenance?</a:t>
            </a:r>
          </a:p>
        </p:txBody>
      </p:sp>
      <p:sp>
        <p:nvSpPr>
          <p:cNvPr id="3" name="Content Placeholder 2"/>
          <p:cNvSpPr>
            <a:spLocks noGrp="1"/>
          </p:cNvSpPr>
          <p:nvPr>
            <p:ph idx="1"/>
          </p:nvPr>
        </p:nvSpPr>
        <p:spPr/>
        <p:txBody>
          <a:bodyPr anchor="t">
            <a:normAutofit/>
          </a:bodyPr>
          <a:lstStyle/>
          <a:p>
            <a:pPr marL="0" indent="0">
              <a:buNone/>
            </a:pPr>
            <a:r>
              <a:rPr lang="en-US" sz="2400" dirty="0"/>
              <a:t>Reproducible Analysis:</a:t>
            </a:r>
          </a:p>
          <a:p>
            <a:pPr marL="857250" lvl="1" indent="-457200">
              <a:buFont typeface="Arial" pitchFamily="34" charset="0"/>
              <a:buChar char="•"/>
            </a:pPr>
            <a:r>
              <a:rPr lang="en-US" sz="2400" dirty="0"/>
              <a:t>Have a record of analysis so another person can follow what you did </a:t>
            </a:r>
          </a:p>
          <a:p>
            <a:pPr marL="857250" lvl="1" indent="-457200">
              <a:buFont typeface="Arial" pitchFamily="34" charset="0"/>
              <a:buChar char="•"/>
            </a:pPr>
            <a:endParaRPr lang="en-US" sz="2400" dirty="0"/>
          </a:p>
        </p:txBody>
      </p:sp>
      <p:pic>
        <p:nvPicPr>
          <p:cNvPr id="5" name="Picture 4">
            <a:extLst>
              <a:ext uri="{FF2B5EF4-FFF2-40B4-BE49-F238E27FC236}">
                <a16:creationId xmlns:a16="http://schemas.microsoft.com/office/drawing/2014/main" id="{E88C5747-09EB-2B1B-1250-55A2DDE70DDF}"/>
              </a:ext>
            </a:extLst>
          </p:cNvPr>
          <p:cNvPicPr>
            <a:picLocks noChangeAspect="1"/>
          </p:cNvPicPr>
          <p:nvPr/>
        </p:nvPicPr>
        <p:blipFill>
          <a:blip r:embed="rId2"/>
          <a:stretch>
            <a:fillRect/>
          </a:stretch>
        </p:blipFill>
        <p:spPr>
          <a:xfrm>
            <a:off x="3624576" y="2197893"/>
            <a:ext cx="8084267" cy="2462213"/>
          </a:xfrm>
          <a:prstGeom prst="rect">
            <a:avLst/>
          </a:prstGeom>
        </p:spPr>
      </p:pic>
      <p:sp>
        <p:nvSpPr>
          <p:cNvPr id="6" name="TextBox 5">
            <a:extLst>
              <a:ext uri="{FF2B5EF4-FFF2-40B4-BE49-F238E27FC236}">
                <a16:creationId xmlns:a16="http://schemas.microsoft.com/office/drawing/2014/main" id="{6F7BA56A-FDDF-15C1-5B7C-27E91F5F153A}"/>
              </a:ext>
            </a:extLst>
          </p:cNvPr>
          <p:cNvSpPr txBox="1"/>
          <p:nvPr/>
        </p:nvSpPr>
        <p:spPr>
          <a:xfrm>
            <a:off x="2077317" y="6488668"/>
            <a:ext cx="10899102" cy="369332"/>
          </a:xfrm>
          <a:prstGeom prst="rect">
            <a:avLst/>
          </a:prstGeom>
          <a:noFill/>
        </p:spPr>
        <p:txBody>
          <a:bodyPr wrap="square" rtlCol="0">
            <a:spAutoFit/>
          </a:bodyPr>
          <a:lstStyle/>
          <a:p>
            <a:r>
              <a:rPr lang="en-US" dirty="0"/>
              <a:t>Graphical Histories for Visualization: Supporting Analysis, Communication, and Evaluation. Heer et al. </a:t>
            </a:r>
          </a:p>
        </p:txBody>
      </p:sp>
    </p:spTree>
    <p:extLst>
      <p:ext uri="{BB962C8B-B14F-4D97-AF65-F5344CB8AC3E}">
        <p14:creationId xmlns:p14="http://schemas.microsoft.com/office/powerpoint/2010/main" val="1098688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Analytic Provenance?</a:t>
            </a:r>
          </a:p>
        </p:txBody>
      </p:sp>
      <p:sp>
        <p:nvSpPr>
          <p:cNvPr id="3" name="Content Placeholder 2"/>
          <p:cNvSpPr>
            <a:spLocks noGrp="1"/>
          </p:cNvSpPr>
          <p:nvPr>
            <p:ph idx="1"/>
          </p:nvPr>
        </p:nvSpPr>
        <p:spPr/>
        <p:txBody>
          <a:bodyPr anchor="t">
            <a:normAutofit/>
          </a:bodyPr>
          <a:lstStyle/>
          <a:p>
            <a:pPr marL="0" indent="0">
              <a:buNone/>
            </a:pPr>
            <a:r>
              <a:rPr lang="en-US" sz="2400" dirty="0"/>
              <a:t>As a </a:t>
            </a:r>
            <a:r>
              <a:rPr lang="en-US" sz="2400" b="1" i="1" dirty="0"/>
              <a:t>post hoc </a:t>
            </a:r>
            <a:r>
              <a:rPr lang="en-US" sz="2400" dirty="0"/>
              <a:t>analysis:</a:t>
            </a:r>
          </a:p>
          <a:p>
            <a:pPr marL="857250" lvl="1" indent="-457200">
              <a:buFont typeface="Arial" pitchFamily="34" charset="0"/>
              <a:buChar char="•"/>
            </a:pPr>
            <a:r>
              <a:rPr lang="en-US" sz="2400" dirty="0"/>
              <a:t>What analysis steps are useful?  </a:t>
            </a:r>
          </a:p>
          <a:p>
            <a:pPr marL="1257300" lvl="2" indent="-457200">
              <a:buFont typeface="Arial" pitchFamily="34" charset="0"/>
              <a:buChar char="•"/>
            </a:pPr>
            <a:r>
              <a:rPr lang="en-US" sz="2400" dirty="0"/>
              <a:t>For example, in solving a difficult problem, is there a key step (or steps) that lead to success (and to failure)?</a:t>
            </a:r>
          </a:p>
          <a:p>
            <a:pPr marL="857250" lvl="1" indent="-457200">
              <a:buFont typeface="Arial" pitchFamily="34" charset="0"/>
              <a:buChar char="•"/>
            </a:pPr>
            <a:endParaRPr lang="en-US" sz="2400" dirty="0"/>
          </a:p>
          <a:p>
            <a:pPr marL="857250" lvl="1" indent="-457200">
              <a:buFont typeface="Arial" pitchFamily="34" charset="0"/>
              <a:buChar char="•"/>
            </a:pPr>
            <a:endParaRPr lang="en-US" sz="2400" dirty="0"/>
          </a:p>
        </p:txBody>
      </p:sp>
      <p:pic>
        <p:nvPicPr>
          <p:cNvPr id="5" name="Picture 4">
            <a:extLst>
              <a:ext uri="{FF2B5EF4-FFF2-40B4-BE49-F238E27FC236}">
                <a16:creationId xmlns:a16="http://schemas.microsoft.com/office/drawing/2014/main" id="{9B65E140-E3FA-5C8C-8A9D-31D18649EE98}"/>
              </a:ext>
            </a:extLst>
          </p:cNvPr>
          <p:cNvPicPr>
            <a:picLocks noChangeAspect="1"/>
          </p:cNvPicPr>
          <p:nvPr/>
        </p:nvPicPr>
        <p:blipFill>
          <a:blip r:embed="rId3"/>
          <a:stretch>
            <a:fillRect/>
          </a:stretch>
        </p:blipFill>
        <p:spPr>
          <a:xfrm>
            <a:off x="4697845" y="2731661"/>
            <a:ext cx="5710698" cy="3973939"/>
          </a:xfrm>
          <a:prstGeom prst="rect">
            <a:avLst/>
          </a:prstGeom>
        </p:spPr>
      </p:pic>
      <p:pic>
        <p:nvPicPr>
          <p:cNvPr id="7" name="Picture 6">
            <a:extLst>
              <a:ext uri="{FF2B5EF4-FFF2-40B4-BE49-F238E27FC236}">
                <a16:creationId xmlns:a16="http://schemas.microsoft.com/office/drawing/2014/main" id="{F36E42E5-A693-BA3F-0EC1-6FCFBD35B09B}"/>
              </a:ext>
            </a:extLst>
          </p:cNvPr>
          <p:cNvPicPr>
            <a:picLocks noChangeAspect="1"/>
          </p:cNvPicPr>
          <p:nvPr/>
        </p:nvPicPr>
        <p:blipFill>
          <a:blip r:embed="rId4"/>
          <a:stretch>
            <a:fillRect/>
          </a:stretch>
        </p:blipFill>
        <p:spPr>
          <a:xfrm>
            <a:off x="3463058" y="3036085"/>
            <a:ext cx="4401313" cy="2948663"/>
          </a:xfrm>
          <a:prstGeom prst="rect">
            <a:avLst/>
          </a:prstGeom>
        </p:spPr>
      </p:pic>
      <p:pic>
        <p:nvPicPr>
          <p:cNvPr id="9" name="Picture 8">
            <a:extLst>
              <a:ext uri="{FF2B5EF4-FFF2-40B4-BE49-F238E27FC236}">
                <a16:creationId xmlns:a16="http://schemas.microsoft.com/office/drawing/2014/main" id="{024E5A89-6818-788A-7C2F-2CEA0C82BEEF}"/>
              </a:ext>
            </a:extLst>
          </p:cNvPr>
          <p:cNvPicPr>
            <a:picLocks noChangeAspect="1"/>
          </p:cNvPicPr>
          <p:nvPr/>
        </p:nvPicPr>
        <p:blipFill>
          <a:blip r:embed="rId5"/>
          <a:stretch>
            <a:fillRect/>
          </a:stretch>
        </p:blipFill>
        <p:spPr>
          <a:xfrm>
            <a:off x="7961204" y="2963259"/>
            <a:ext cx="3629474" cy="3744695"/>
          </a:xfrm>
          <a:prstGeom prst="rect">
            <a:avLst/>
          </a:prstGeom>
        </p:spPr>
      </p:pic>
    </p:spTree>
    <p:extLst>
      <p:ext uri="{BB962C8B-B14F-4D97-AF65-F5344CB8AC3E}">
        <p14:creationId xmlns:p14="http://schemas.microsoft.com/office/powerpoint/2010/main" val="153191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Analytic Provenance?</a:t>
            </a:r>
          </a:p>
        </p:txBody>
      </p:sp>
      <p:sp>
        <p:nvSpPr>
          <p:cNvPr id="3" name="Content Placeholder 2"/>
          <p:cNvSpPr>
            <a:spLocks noGrp="1"/>
          </p:cNvSpPr>
          <p:nvPr>
            <p:ph idx="1"/>
          </p:nvPr>
        </p:nvSpPr>
        <p:spPr/>
        <p:txBody>
          <a:bodyPr anchor="t">
            <a:normAutofit/>
          </a:bodyPr>
          <a:lstStyle/>
          <a:p>
            <a:pPr marL="0" indent="0">
              <a:buNone/>
            </a:pPr>
            <a:r>
              <a:rPr lang="en-US" sz="2400" dirty="0"/>
              <a:t>As a </a:t>
            </a:r>
            <a:r>
              <a:rPr lang="en-US" sz="2400" b="1" i="1" dirty="0"/>
              <a:t>post hoc </a:t>
            </a:r>
            <a:r>
              <a:rPr lang="en-US" sz="2400" dirty="0"/>
              <a:t>analysis:</a:t>
            </a:r>
          </a:p>
          <a:p>
            <a:pPr marL="857250" lvl="1" indent="-457200">
              <a:buFont typeface="Arial" pitchFamily="34" charset="0"/>
              <a:buChar char="•"/>
            </a:pPr>
            <a:r>
              <a:rPr lang="en-US" sz="2400" dirty="0"/>
              <a:t>Building a knowledge-base</a:t>
            </a:r>
          </a:p>
          <a:p>
            <a:pPr marL="1257300" lvl="2" indent="-457200">
              <a:buFont typeface="Arial" pitchFamily="34" charset="0"/>
              <a:buChar char="•"/>
            </a:pPr>
            <a:r>
              <a:rPr lang="en-US" sz="2400" dirty="0"/>
              <a:t>If we believe that interactions encodes reasoning and analysis, can I aggregate all interactions/analyses into a knowledge-base?</a:t>
            </a:r>
          </a:p>
          <a:p>
            <a:pPr marL="857250" lvl="1" indent="-457200">
              <a:buFont typeface="Arial" pitchFamily="34" charset="0"/>
              <a:buChar char="•"/>
            </a:pPr>
            <a:endParaRPr lang="en-US" sz="2400" dirty="0"/>
          </a:p>
          <a:p>
            <a:pPr marL="857250" lvl="1" indent="-457200">
              <a:buFont typeface="Arial" pitchFamily="34" charset="0"/>
              <a:buChar char="•"/>
            </a:pPr>
            <a:endParaRPr lang="en-US" sz="2400" dirty="0"/>
          </a:p>
        </p:txBody>
      </p:sp>
      <p:pic>
        <p:nvPicPr>
          <p:cNvPr id="5" name="Picture 4">
            <a:extLst>
              <a:ext uri="{FF2B5EF4-FFF2-40B4-BE49-F238E27FC236}">
                <a16:creationId xmlns:a16="http://schemas.microsoft.com/office/drawing/2014/main" id="{14741F04-7E32-2711-BCC7-801A758AF1B5}"/>
              </a:ext>
            </a:extLst>
          </p:cNvPr>
          <p:cNvPicPr>
            <a:picLocks noChangeAspect="1"/>
          </p:cNvPicPr>
          <p:nvPr/>
        </p:nvPicPr>
        <p:blipFill>
          <a:blip r:embed="rId3"/>
          <a:stretch>
            <a:fillRect/>
          </a:stretch>
        </p:blipFill>
        <p:spPr>
          <a:xfrm>
            <a:off x="5167168" y="2663536"/>
            <a:ext cx="5016500" cy="3886200"/>
          </a:xfrm>
          <a:prstGeom prst="rect">
            <a:avLst/>
          </a:prstGeom>
        </p:spPr>
      </p:pic>
      <p:sp>
        <p:nvSpPr>
          <p:cNvPr id="6" name="TextBox 5">
            <a:extLst>
              <a:ext uri="{FF2B5EF4-FFF2-40B4-BE49-F238E27FC236}">
                <a16:creationId xmlns:a16="http://schemas.microsoft.com/office/drawing/2014/main" id="{8E2A7E99-3E1F-0383-79AF-48AE040E45FD}"/>
              </a:ext>
            </a:extLst>
          </p:cNvPr>
          <p:cNvSpPr txBox="1"/>
          <p:nvPr/>
        </p:nvSpPr>
        <p:spPr>
          <a:xfrm>
            <a:off x="2230583" y="6488668"/>
            <a:ext cx="10899102" cy="369332"/>
          </a:xfrm>
          <a:prstGeom prst="rect">
            <a:avLst/>
          </a:prstGeom>
          <a:noFill/>
        </p:spPr>
        <p:txBody>
          <a:bodyPr wrap="square" rtlCol="0">
            <a:spAutoFit/>
          </a:bodyPr>
          <a:lstStyle/>
          <a:p>
            <a:r>
              <a:rPr lang="en-US" dirty="0"/>
              <a:t>Graphical Histories for Visualization: Supporting Analysis, Communication, and Evaluation. Heer et al. </a:t>
            </a:r>
          </a:p>
        </p:txBody>
      </p:sp>
    </p:spTree>
    <p:extLst>
      <p:ext uri="{BB962C8B-B14F-4D97-AF65-F5344CB8AC3E}">
        <p14:creationId xmlns:p14="http://schemas.microsoft.com/office/powerpoint/2010/main" val="4054082079"/>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783</TotalTime>
  <Words>605</Words>
  <Application>Microsoft Macintosh PowerPoint</Application>
  <PresentationFormat>Widescreen</PresentationFormat>
  <Paragraphs>68</Paragraphs>
  <Slides>12</Slides>
  <Notes>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Corbel</vt:lpstr>
      <vt:lpstr>Wingdings 2</vt:lpstr>
      <vt:lpstr>Frame</vt:lpstr>
      <vt:lpstr>Visual Analytics– Provenance</vt:lpstr>
      <vt:lpstr>Plan for Today</vt:lpstr>
      <vt:lpstr>Motivation: What is in a User’s Interactions?</vt:lpstr>
      <vt:lpstr>Provenance: Definitions</vt:lpstr>
      <vt:lpstr>Provenance: Computer Science</vt:lpstr>
      <vt:lpstr>What is “Analytic Provenance”?</vt:lpstr>
      <vt:lpstr>Why Study Analytic Provenance?</vt:lpstr>
      <vt:lpstr>Why Study Analytic Provenance?</vt:lpstr>
      <vt:lpstr>Why Study Analytic Provenance?</vt:lpstr>
      <vt:lpstr>Why Study Analytic Provenance?</vt:lpstr>
      <vt:lpstr>Why Study Analytic Provenance?</vt:lpstr>
      <vt:lpstr>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30</cp:revision>
  <dcterms:created xsi:type="dcterms:W3CDTF">2023-08-03T18:49:17Z</dcterms:created>
  <dcterms:modified xsi:type="dcterms:W3CDTF">2024-08-28T00:06:19Z</dcterms:modified>
</cp:coreProperties>
</file>